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21" r:id="rId1"/>
  </p:sldMasterIdLst>
  <p:notesMasterIdLst>
    <p:notesMasterId r:id="rId23"/>
  </p:notesMasterIdLst>
  <p:handoutMasterIdLst>
    <p:handoutMasterId r:id="rId24"/>
  </p:handoutMasterIdLst>
  <p:sldIdLst>
    <p:sldId id="488" r:id="rId2"/>
    <p:sldId id="533" r:id="rId3"/>
    <p:sldId id="520" r:id="rId4"/>
    <p:sldId id="532" r:id="rId5"/>
    <p:sldId id="497" r:id="rId6"/>
    <p:sldId id="535" r:id="rId7"/>
    <p:sldId id="536" r:id="rId8"/>
    <p:sldId id="537" r:id="rId9"/>
    <p:sldId id="531" r:id="rId10"/>
    <p:sldId id="503" r:id="rId11"/>
    <p:sldId id="508" r:id="rId12"/>
    <p:sldId id="509" r:id="rId13"/>
    <p:sldId id="465" r:id="rId14"/>
    <p:sldId id="496" r:id="rId15"/>
    <p:sldId id="529" r:id="rId16"/>
    <p:sldId id="439" r:id="rId17"/>
    <p:sldId id="534" r:id="rId18"/>
    <p:sldId id="492" r:id="rId19"/>
    <p:sldId id="528" r:id="rId20"/>
    <p:sldId id="522" r:id="rId21"/>
    <p:sldId id="495" r:id="rId22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3" userDrawn="1">
          <p15:clr>
            <a:srgbClr val="A4A3A4"/>
          </p15:clr>
        </p15:guide>
        <p15:guide id="2" pos="29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FFCC99"/>
    <a:srgbClr val="FDF963"/>
    <a:srgbClr val="FF0000"/>
    <a:srgbClr val="E07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40EF0-C0A6-4B5A-A899-3AAB0577B110}" v="25" dt="2020-11-13T22:56:52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1" autoAdjust="0"/>
    <p:restoredTop sz="94788" autoAdjust="0"/>
  </p:normalViewPr>
  <p:slideViewPr>
    <p:cSldViewPr>
      <p:cViewPr varScale="1">
        <p:scale>
          <a:sx n="97" d="100"/>
          <a:sy n="97" d="100"/>
        </p:scale>
        <p:origin x="102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9" d="100"/>
          <a:sy n="29" d="100"/>
        </p:scale>
        <p:origin x="-916" y="-65"/>
      </p:cViewPr>
      <p:guideLst>
        <p:guide orient="horz" pos="2203"/>
        <p:guide pos="29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9050"/>
            <a:ext cx="303784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19050"/>
            <a:ext cx="303784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3784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07450"/>
            <a:ext cx="303784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86BF98A-8EEF-4A71-A4F3-07BE7E8C48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786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37840" cy="46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 defTabSz="88265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-1588"/>
            <a:ext cx="3037840" cy="46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88265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0625" y="703263"/>
            <a:ext cx="4630738" cy="3473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6426"/>
            <a:ext cx="514096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4"/>
            <a:ext cx="303784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 defTabSz="88265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264"/>
            <a:ext cx="303784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88265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DEF97D5-9A01-43A5-9527-767150F0ED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3027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826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49263" algn="l" defTabSz="8826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898525" algn="l" defTabSz="8826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47788" algn="l" defTabSz="8826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797050" algn="l" defTabSz="8826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7C8B2-CA96-42E6-8F21-C7F3D23C684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4850"/>
            <a:ext cx="4629150" cy="3471863"/>
          </a:xfrm>
          <a:ln cap="flat"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2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6C6664D-4D70-48FE-9077-9239B93569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9FC5F-45A6-43D0-BFD0-B7CF2B9479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9DC0C10-1E36-4D16-9FEB-5E6CB7258E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86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22860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C19E1-D1F8-4281-946F-95FC6F9635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1D8537-098B-4131-9F07-BA39C725F0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pPr>
              <a:defRPr/>
            </a:pPr>
            <a:fld id="{C0101977-0ED9-4BF5-BED2-5090852DF4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5B50E5-16FC-4661-AF24-EAC70D4CE0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323EC-94CE-470A-BE01-97451A4CED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A44F4-C3C7-4B8A-82B5-10A63F91FF8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A9B57-9451-4D04-BAE3-02BBBC8C47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307FA-D109-44AD-AF09-32C23B87B29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A1E00D-9958-40B2-8B31-8A44BAB2598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EE43A6A-F9B8-4531-A33D-3FD7060C4E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ransition spd="med">
    <p:dissolve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81600" y="609600"/>
            <a:ext cx="3560298" cy="3962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UNIVERSITY HIGH </a:t>
            </a:r>
            <a:br>
              <a:rPr lang="en-US" sz="4000" dirty="0"/>
            </a:br>
            <a:r>
              <a:rPr lang="en-US" sz="4000" dirty="0"/>
              <a:t>AT</a:t>
            </a:r>
            <a:br>
              <a:rPr lang="en-US" sz="4000" dirty="0"/>
            </a:br>
            <a:r>
              <a:rPr lang="en-US" sz="4000" dirty="0"/>
              <a:t>SUNRISE MOUNTAIN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3" descr="school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l="20017" r="20017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58A673-2FAF-477C-8CCC-2555B161F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69181"/>
      </p:ext>
    </p:extLst>
  </p:cSld>
  <p:clrMapOvr>
    <a:masterClrMapping/>
  </p:clrMapOvr>
  <p:transition spd="med" advTm="2399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83"/>
            <a:ext cx="8305800" cy="1287418"/>
          </a:xfrm>
        </p:spPr>
        <p:txBody>
          <a:bodyPr>
            <a:normAutofit fontScale="90000"/>
          </a:bodyPr>
          <a:lstStyle/>
          <a:p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r>
              <a:rPr lang="en-US" sz="27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</a:rPr>
              <a:t>University High Endorsement</a:t>
            </a:r>
            <a:br>
              <a:rPr lang="en-US" sz="27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</a:rPr>
            </a:br>
            <a:r>
              <a:rPr lang="en-US" sz="27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</a:rPr>
              <a:t>Requirements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467600" cy="484632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28 credits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3.25 cumulative GPA (as of December of the graduation year)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1 credit (120 hours) of community service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Complete a minimum of 6 AP exams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Earn a minimum of 30 college credits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Meet all PUSD graduation requirements in addition to completing the following courses: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F918F8-BAA2-4DDD-A6A1-405A18DC5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75823"/>
      </p:ext>
    </p:extLst>
  </p:cSld>
  <p:clrMapOvr>
    <a:masterClrMapping/>
  </p:clrMapOvr>
  <p:transition spd="med" advTm="5888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685800"/>
          </a:xfrm>
        </p:spPr>
        <p:txBody>
          <a:bodyPr>
            <a:normAutofit fontScale="90000"/>
          </a:bodyPr>
          <a:lstStyle/>
          <a:p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dirty="0"/>
            </a:br>
            <a:r>
              <a:rPr lang="en-US" sz="3100" u="sng" dirty="0"/>
              <a:t>Liberal Arts Endorsement</a:t>
            </a:r>
            <a:r>
              <a:rPr lang="en-US" sz="3100" dirty="0"/>
              <a:t> 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685800"/>
            <a:ext cx="4114800" cy="61722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800" b="1" u="sng" dirty="0"/>
              <a:t>English</a:t>
            </a:r>
            <a:r>
              <a:rPr lang="en-US" sz="3800" b="1" dirty="0"/>
              <a:t> </a:t>
            </a:r>
            <a:endParaRPr lang="en-US" sz="3800" dirty="0"/>
          </a:p>
          <a:p>
            <a:pPr lvl="0"/>
            <a:r>
              <a:rPr lang="en-US" sz="3800" dirty="0"/>
              <a:t>AIM English I H or English I H</a:t>
            </a:r>
          </a:p>
          <a:p>
            <a:r>
              <a:rPr lang="en-US" sz="3800" dirty="0"/>
              <a:t>English II H</a:t>
            </a:r>
          </a:p>
          <a:p>
            <a:pPr lvl="0"/>
            <a:r>
              <a:rPr lang="en-US" sz="3800" dirty="0"/>
              <a:t>English III H </a:t>
            </a:r>
          </a:p>
          <a:p>
            <a:pPr lvl="0"/>
            <a:r>
              <a:rPr lang="en-US" sz="3800" dirty="0"/>
              <a:t>College Prep H &amp; AP Comp &amp; Lit</a:t>
            </a:r>
          </a:p>
          <a:p>
            <a:pPr marL="0" indent="0">
              <a:buNone/>
            </a:pPr>
            <a:endParaRPr lang="en-US" sz="3800" b="1" u="sng" dirty="0"/>
          </a:p>
          <a:p>
            <a:pPr marL="0" indent="0">
              <a:buNone/>
            </a:pPr>
            <a:r>
              <a:rPr lang="en-US" sz="3800" b="1" u="sng" dirty="0"/>
              <a:t>Social Studies</a:t>
            </a:r>
            <a:endParaRPr lang="en-US" sz="3800" dirty="0"/>
          </a:p>
          <a:p>
            <a:pPr lvl="0"/>
            <a:r>
              <a:rPr lang="en-US" sz="3800" dirty="0"/>
              <a:t>Global Humanities (optional)</a:t>
            </a:r>
          </a:p>
          <a:p>
            <a:pPr lvl="0"/>
            <a:r>
              <a:rPr lang="en-US" sz="3800" dirty="0"/>
              <a:t>AP World History</a:t>
            </a:r>
          </a:p>
          <a:p>
            <a:pPr lvl="0"/>
            <a:r>
              <a:rPr lang="en-US" sz="3800" dirty="0"/>
              <a:t>AP US History</a:t>
            </a:r>
          </a:p>
          <a:p>
            <a:pPr lvl="0"/>
            <a:r>
              <a:rPr lang="en-US" sz="3800" dirty="0"/>
              <a:t>AP Government </a:t>
            </a:r>
          </a:p>
          <a:p>
            <a:pPr lvl="0"/>
            <a:r>
              <a:rPr lang="en-US" sz="3800" dirty="0"/>
              <a:t>AP Micro Econ, AP Macro Econ</a:t>
            </a:r>
          </a:p>
          <a:p>
            <a:pPr lvl="0"/>
            <a:r>
              <a:rPr lang="en-US" sz="3800" dirty="0"/>
              <a:t>AP European History (11th or 12th grade)</a:t>
            </a:r>
            <a:r>
              <a:rPr lang="en-US" sz="3800" b="1" dirty="0"/>
              <a:t> </a:t>
            </a:r>
            <a:endParaRPr lang="en-US" sz="3800" dirty="0"/>
          </a:p>
          <a:p>
            <a:pPr marL="0" indent="0">
              <a:buNone/>
            </a:pPr>
            <a:endParaRPr lang="en-US" sz="3800" b="1" u="sng" dirty="0"/>
          </a:p>
          <a:p>
            <a:pPr marL="0" indent="0">
              <a:buNone/>
            </a:pPr>
            <a:r>
              <a:rPr lang="en-US" sz="3800" b="1" u="sng" dirty="0"/>
              <a:t>Languages (start by 10</a:t>
            </a:r>
            <a:r>
              <a:rPr lang="en-US" sz="3800" b="1" u="sng" baseline="30000" dirty="0"/>
              <a:t>th</a:t>
            </a:r>
            <a:r>
              <a:rPr lang="en-US" sz="3800" b="1" u="sng" dirty="0"/>
              <a:t> grade)</a:t>
            </a:r>
            <a:endParaRPr lang="en-US" sz="3800" dirty="0"/>
          </a:p>
          <a:p>
            <a:r>
              <a:rPr lang="en-US" sz="3800" dirty="0"/>
              <a:t>Spanish I –IV 		</a:t>
            </a:r>
          </a:p>
          <a:p>
            <a:pPr marL="0" indent="0">
              <a:buNone/>
            </a:pPr>
            <a:r>
              <a:rPr lang="en-US" sz="3800" dirty="0"/>
              <a:t>OR</a:t>
            </a:r>
          </a:p>
          <a:p>
            <a:r>
              <a:rPr lang="en-US" sz="3800" dirty="0"/>
              <a:t>German I – IV</a:t>
            </a:r>
            <a:endParaRPr lang="en-US" sz="3800" b="1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19600" y="762000"/>
            <a:ext cx="3886200" cy="6096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800" b="1" u="sng" dirty="0"/>
              <a:t>Math</a:t>
            </a:r>
            <a:endParaRPr lang="en-US" sz="3800" dirty="0"/>
          </a:p>
          <a:p>
            <a:pPr lvl="0"/>
            <a:r>
              <a:rPr lang="en-US" sz="3800" dirty="0"/>
              <a:t>Algebra I</a:t>
            </a:r>
          </a:p>
          <a:p>
            <a:pPr lvl="0"/>
            <a:r>
              <a:rPr lang="en-US" sz="3800" dirty="0"/>
              <a:t>Geometry or Geometry H* </a:t>
            </a:r>
          </a:p>
          <a:p>
            <a:pPr lvl="0"/>
            <a:r>
              <a:rPr lang="en-US" sz="3800" dirty="0"/>
              <a:t>Alg II  or Alg II H* </a:t>
            </a:r>
          </a:p>
          <a:p>
            <a:pPr lvl="0"/>
            <a:r>
              <a:rPr lang="en-US" sz="3800" dirty="0"/>
              <a:t>College Alg H</a:t>
            </a:r>
          </a:p>
          <a:p>
            <a:pPr lvl="0"/>
            <a:r>
              <a:rPr lang="en-US" sz="3800" dirty="0"/>
              <a:t>Pre-Calc H</a:t>
            </a:r>
          </a:p>
          <a:p>
            <a:pPr marL="0" indent="0">
              <a:buNone/>
            </a:pPr>
            <a:r>
              <a:rPr lang="en-US" sz="3800" dirty="0"/>
              <a:t>*-dependent on Alg I grade/scores</a:t>
            </a:r>
            <a:r>
              <a:rPr lang="en-US" sz="3800" b="1" dirty="0"/>
              <a:t> </a:t>
            </a:r>
            <a:endParaRPr lang="en-US" sz="38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3800" b="1" u="sng" dirty="0"/>
              <a:t>Science</a:t>
            </a:r>
            <a:endParaRPr lang="en-US" sz="3800" dirty="0"/>
          </a:p>
          <a:p>
            <a:r>
              <a:rPr lang="en-US" sz="3800" dirty="0"/>
              <a:t>Pre-AP Biology</a:t>
            </a:r>
          </a:p>
          <a:p>
            <a:r>
              <a:rPr lang="en-US" sz="3800" dirty="0"/>
              <a:t>Pre-AP Chemistry</a:t>
            </a:r>
          </a:p>
          <a:p>
            <a:r>
              <a:rPr lang="en-US" sz="3800" dirty="0"/>
              <a:t>3</a:t>
            </a:r>
            <a:r>
              <a:rPr lang="en-US" sz="3800" baseline="30000" dirty="0"/>
              <a:t>rd</a:t>
            </a:r>
            <a:r>
              <a:rPr lang="en-US" sz="3800" dirty="0"/>
              <a:t> science - choice</a:t>
            </a:r>
          </a:p>
          <a:p>
            <a:endParaRPr lang="en-US" sz="1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708AC0-77F2-4DE6-B152-71D1549A8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24662"/>
      </p:ext>
    </p:extLst>
  </p:cSld>
  <p:clrMapOvr>
    <a:masterClrMapping/>
  </p:clrMapOvr>
  <p:transition spd="med" advTm="8891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543800" cy="533400"/>
          </a:xfrm>
        </p:spPr>
        <p:txBody>
          <a:bodyPr>
            <a:normAutofit fontScale="90000"/>
          </a:bodyPr>
          <a:lstStyle/>
          <a:p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br>
              <a:rPr lang="en-US" u="sng" dirty="0"/>
            </a:br>
            <a:r>
              <a:rPr lang="en-US" sz="3100" u="sng" dirty="0"/>
              <a:t>Math/Science Endorsement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008" y="568271"/>
            <a:ext cx="3733800" cy="60960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b="1" u="sng" dirty="0"/>
              <a:t>Math</a:t>
            </a:r>
          </a:p>
          <a:p>
            <a:pPr lvl="0"/>
            <a:r>
              <a:rPr lang="en-US" sz="7200" dirty="0"/>
              <a:t>Algebra I          </a:t>
            </a:r>
          </a:p>
          <a:p>
            <a:pPr lvl="0"/>
            <a:r>
              <a:rPr lang="en-US" sz="7200" dirty="0"/>
              <a:t>Algebra II H</a:t>
            </a:r>
          </a:p>
          <a:p>
            <a:pPr lvl="0"/>
            <a:r>
              <a:rPr lang="en-US" sz="7200" dirty="0"/>
              <a:t>Geometry H        </a:t>
            </a:r>
          </a:p>
          <a:p>
            <a:pPr lvl="0"/>
            <a:r>
              <a:rPr lang="en-US" sz="7200" dirty="0"/>
              <a:t>College Algebra H</a:t>
            </a:r>
          </a:p>
          <a:p>
            <a:pPr lvl="0"/>
            <a:r>
              <a:rPr lang="en-US" sz="7200" dirty="0"/>
              <a:t>Pre- Calc H             </a:t>
            </a:r>
          </a:p>
          <a:p>
            <a:pPr lvl="0"/>
            <a:r>
              <a:rPr lang="en-US" sz="7200" dirty="0"/>
              <a:t>Brief Calc (rec.)                    </a:t>
            </a:r>
          </a:p>
          <a:p>
            <a:pPr lvl="0"/>
            <a:r>
              <a:rPr lang="en-US" sz="7200" dirty="0"/>
              <a:t>AP Calc I              </a:t>
            </a:r>
          </a:p>
          <a:p>
            <a:pPr lvl="0"/>
            <a:r>
              <a:rPr lang="en-US" sz="7200" dirty="0"/>
              <a:t>AP Calc II(optional)</a:t>
            </a:r>
          </a:p>
          <a:p>
            <a:pPr marL="0" lv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b="1" u="sng" dirty="0"/>
              <a:t>Science</a:t>
            </a:r>
            <a:endParaRPr lang="en-US" sz="7200" dirty="0"/>
          </a:p>
          <a:p>
            <a:pPr lvl="0"/>
            <a:r>
              <a:rPr lang="en-US" sz="7200" dirty="0"/>
              <a:t>Pre-AP Biology</a:t>
            </a:r>
          </a:p>
          <a:p>
            <a:r>
              <a:rPr lang="en-US" sz="7200" dirty="0"/>
              <a:t>Pre-AP Chemistry</a:t>
            </a:r>
          </a:p>
          <a:p>
            <a:pPr lvl="0"/>
            <a:r>
              <a:rPr lang="en-US" sz="7200" dirty="0"/>
              <a:t>2 AP Sciences – AP Biology or AP Chemistry or AP Physics</a:t>
            </a:r>
          </a:p>
          <a:p>
            <a:pPr lvl="0"/>
            <a:r>
              <a:rPr lang="en-US" sz="7200" dirty="0"/>
              <a:t>5</a:t>
            </a:r>
            <a:r>
              <a:rPr lang="en-US" sz="7200" baseline="30000" dirty="0"/>
              <a:t>th</a:t>
            </a:r>
            <a:r>
              <a:rPr lang="en-US" sz="7200" dirty="0"/>
              <a:t> science – choice</a:t>
            </a:r>
          </a:p>
          <a:p>
            <a:pPr marL="0" lvl="0" indent="0">
              <a:buNone/>
            </a:pPr>
            <a:endParaRPr lang="en-US" sz="72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568271"/>
            <a:ext cx="4050792" cy="625174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b="1" u="sng" dirty="0"/>
              <a:t>English</a:t>
            </a:r>
            <a:r>
              <a:rPr lang="en-US" sz="7200" b="1" dirty="0"/>
              <a:t>                                                       </a:t>
            </a:r>
            <a:endParaRPr lang="en-US" sz="7200" dirty="0"/>
          </a:p>
          <a:p>
            <a:pPr lvl="0"/>
            <a:r>
              <a:rPr lang="en-US" sz="7200" dirty="0"/>
              <a:t>AIM English I H or English I  H</a:t>
            </a:r>
          </a:p>
          <a:p>
            <a:pPr lvl="0"/>
            <a:r>
              <a:rPr lang="en-US" sz="7200" dirty="0"/>
              <a:t>English II H </a:t>
            </a:r>
          </a:p>
          <a:p>
            <a:pPr lvl="0"/>
            <a:r>
              <a:rPr lang="en-US" sz="7200" dirty="0"/>
              <a:t>English III H</a:t>
            </a:r>
          </a:p>
          <a:p>
            <a:pPr lvl="0"/>
            <a:r>
              <a:rPr lang="en-US" sz="7200" dirty="0"/>
              <a:t>College Prep H OR AP Comp &amp; Lit </a:t>
            </a:r>
          </a:p>
          <a:p>
            <a:pPr lvl="0"/>
            <a:endParaRPr lang="en-US" sz="7200" dirty="0"/>
          </a:p>
          <a:p>
            <a:pPr marL="0" indent="0">
              <a:buNone/>
            </a:pPr>
            <a:r>
              <a:rPr lang="en-US" sz="7200" b="1" u="sng" dirty="0"/>
              <a:t>Social Studies</a:t>
            </a:r>
            <a:endParaRPr lang="en-US" sz="7200" dirty="0"/>
          </a:p>
          <a:p>
            <a:r>
              <a:rPr lang="en-US" sz="7200" dirty="0"/>
              <a:t>Global Humanities (optional)</a:t>
            </a:r>
          </a:p>
          <a:p>
            <a:r>
              <a:rPr lang="en-US" sz="7200" dirty="0"/>
              <a:t>World History or AP World History</a:t>
            </a:r>
          </a:p>
          <a:p>
            <a:r>
              <a:rPr lang="en-US" sz="7200" dirty="0"/>
              <a:t>US History or AP US History</a:t>
            </a:r>
          </a:p>
          <a:p>
            <a:pPr lvl="0"/>
            <a:r>
              <a:rPr lang="en-US" sz="7200" dirty="0"/>
              <a:t>AP Government</a:t>
            </a:r>
          </a:p>
          <a:p>
            <a:pPr lvl="0"/>
            <a:r>
              <a:rPr lang="en-US" sz="7200" dirty="0"/>
              <a:t>AP Micro Econ, AP Macro Econ</a:t>
            </a:r>
          </a:p>
          <a:p>
            <a:pPr marL="0" indent="0">
              <a:buNone/>
            </a:pPr>
            <a:r>
              <a:rPr lang="en-US" sz="7200" dirty="0"/>
              <a:t>  </a:t>
            </a:r>
          </a:p>
          <a:p>
            <a:pPr marL="0" indent="0">
              <a:buNone/>
            </a:pPr>
            <a:r>
              <a:rPr lang="en-US" sz="7200" b="1" u="sng" dirty="0"/>
              <a:t>Languages</a:t>
            </a:r>
            <a:r>
              <a:rPr lang="en-US" sz="7200" dirty="0"/>
              <a:t>	</a:t>
            </a:r>
          </a:p>
          <a:p>
            <a:r>
              <a:rPr lang="en-US" sz="7200" dirty="0"/>
              <a:t>Spanish I – III (H) OR</a:t>
            </a:r>
          </a:p>
          <a:p>
            <a:r>
              <a:rPr lang="en-US" sz="7200" dirty="0"/>
              <a:t>German I – III (H)</a:t>
            </a:r>
            <a:r>
              <a:rPr lang="en-US" sz="6800" dirty="0"/>
              <a:t> 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6CEF81-0770-44F9-AA61-107B3FC08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34460"/>
      </p:ext>
    </p:extLst>
  </p:cSld>
  <p:clrMapOvr>
    <a:masterClrMapping/>
  </p:clrMapOvr>
  <p:transition spd="med" advTm="6627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5943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800" b="1" dirty="0"/>
              <a:t>Grade Point Average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7239000" cy="53127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UH </a:t>
            </a:r>
            <a:r>
              <a:rPr lang="en-US" dirty="0"/>
              <a:t>Students are required to maintain a 3.25 GPA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Students who do not have a 3.25 at graduation will not receive the diploma endorsement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00EF1E-B41B-4580-86CE-313A99416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861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br>
              <a:rPr lang="en-US" b="1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College Credit Options</a:t>
            </a:r>
            <a:br>
              <a:rPr lang="en-US" b="1" dirty="0"/>
            </a:b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Dual Enrollment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Advanced Placement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200" dirty="0"/>
              <a:t>Complete College Application Process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sz="2200" dirty="0"/>
          </a:p>
          <a:p>
            <a:pPr>
              <a:lnSpc>
                <a:spcPct val="90000"/>
              </a:lnSpc>
              <a:defRPr/>
            </a:pPr>
            <a:r>
              <a:rPr lang="en-US" sz="2200" dirty="0"/>
              <a:t>ASSET Placement Test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200" dirty="0"/>
          </a:p>
          <a:p>
            <a:pPr>
              <a:lnSpc>
                <a:spcPct val="90000"/>
              </a:lnSpc>
              <a:defRPr/>
            </a:pPr>
            <a:r>
              <a:rPr lang="en-US" sz="2200" dirty="0"/>
              <a:t>Dual enrollment costs</a:t>
            </a:r>
            <a:r>
              <a:rPr lang="en-US" sz="2200" b="1" dirty="0"/>
              <a:t> – 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en-US" sz="2200" b="1" dirty="0"/>
              <a:t>Approx. $130- $180 based on credit hours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600" dirty="0"/>
              <a:t>All University High students must take at least 6 AP exams</a:t>
            </a:r>
          </a:p>
          <a:p>
            <a:endParaRPr lang="en-US" sz="2600" dirty="0"/>
          </a:p>
          <a:p>
            <a:r>
              <a:rPr lang="en-US" sz="2600" dirty="0"/>
              <a:t>AP tests are given in May each year</a:t>
            </a:r>
          </a:p>
          <a:p>
            <a:endParaRPr lang="en-US" sz="2600" dirty="0"/>
          </a:p>
          <a:p>
            <a:r>
              <a:rPr lang="en-US" sz="2600" dirty="0"/>
              <a:t>AP tests cost approx. $94 per test</a:t>
            </a:r>
          </a:p>
          <a:p>
            <a:endParaRPr lang="en-US" sz="2600" dirty="0"/>
          </a:p>
          <a:p>
            <a:r>
              <a:rPr lang="en-US" sz="2600" dirty="0"/>
              <a:t>Dates and fees are set by the College Board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707014-CD93-4906-A8B0-488F4B726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53665"/>
      </p:ext>
    </p:extLst>
  </p:cSld>
  <p:clrMapOvr>
    <a:masterClrMapping/>
  </p:clrMapOvr>
  <p:transition spd="med" advTm="10489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CE8B57D-1C1C-4ACB-B327-DACB63E8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 Testing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D96FE9-6818-489B-8A94-EF04FB6D7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AP tests are the most rigorous and respected option for college credits.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Competitive colleges prefer AP scores.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Many out-of-state schools will not take dual enrollment.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Choose the AP Exams that you are best prepared for so </a:t>
            </a:r>
            <a:r>
              <a:rPr lang="en-US" b="1"/>
              <a:t>you can be </a:t>
            </a:r>
            <a:r>
              <a:rPr lang="en-US" b="1" dirty="0"/>
              <a:t>successful.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C5FCC8-5397-4ADB-8815-45FC767E4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56386"/>
      </p:ext>
    </p:extLst>
  </p:cSld>
  <p:clrMapOvr>
    <a:masterClrMapping/>
  </p:clrMapOvr>
  <p:transition spd="med" advTm="6456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467600" cy="838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b="1" i="1" u="sng" dirty="0"/>
              <a:t>Community Service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8077200" cy="5486400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en-US" sz="2400" b="1" dirty="0"/>
          </a:p>
          <a:p>
            <a:pPr lvl="1">
              <a:lnSpc>
                <a:spcPct val="90000"/>
              </a:lnSpc>
            </a:pPr>
            <a:r>
              <a:rPr lang="en-US" sz="2400" dirty="0"/>
              <a:t>Outside school time, off campus,  Volunteer for a Non-Profit Organization,  </a:t>
            </a:r>
            <a:r>
              <a:rPr lang="en-US" sz="2400" u="sng" dirty="0"/>
              <a:t>60 hours = ½ credit</a:t>
            </a:r>
          </a:p>
          <a:p>
            <a:pPr marL="292608" lvl="1" indent="0">
              <a:lnSpc>
                <a:spcPct val="90000"/>
              </a:lnSpc>
              <a:buNone/>
            </a:pPr>
            <a:endParaRPr lang="en-US" sz="2400" u="sng" dirty="0"/>
          </a:p>
          <a:p>
            <a:pPr lvl="1">
              <a:lnSpc>
                <a:spcPct val="90000"/>
              </a:lnSpc>
            </a:pPr>
            <a:r>
              <a:rPr lang="en-US" sz="2400" dirty="0"/>
              <a:t>Minimum of 120 hrs / 1 credit is required prior to graduation</a:t>
            </a:r>
          </a:p>
          <a:p>
            <a:pPr marL="292608" lvl="1" indent="0">
              <a:lnSpc>
                <a:spcPct val="90000"/>
              </a:lnSpc>
              <a:buNone/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Packets available in guidance (new packet for each 60 hours).  </a:t>
            </a:r>
          </a:p>
          <a:p>
            <a:pPr marL="292608" lvl="1" indent="0">
              <a:lnSpc>
                <a:spcPct val="90000"/>
              </a:lnSpc>
              <a:buNone/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Requirements – </a:t>
            </a:r>
          </a:p>
          <a:p>
            <a:pPr lvl="2">
              <a:lnSpc>
                <a:spcPct val="90000"/>
              </a:lnSpc>
            </a:pPr>
            <a:r>
              <a:rPr lang="en-US" sz="2100" dirty="0"/>
              <a:t>Non-profit &amp; not on our campus</a:t>
            </a:r>
          </a:p>
          <a:p>
            <a:pPr lvl="2">
              <a:lnSpc>
                <a:spcPct val="90000"/>
              </a:lnSpc>
            </a:pPr>
            <a:r>
              <a:rPr lang="en-US" sz="2100" dirty="0"/>
              <a:t>Supervised by non-relative</a:t>
            </a:r>
          </a:p>
          <a:p>
            <a:pPr lvl="2">
              <a:lnSpc>
                <a:spcPct val="90000"/>
              </a:lnSpc>
            </a:pPr>
            <a:r>
              <a:rPr lang="en-US" sz="2100" dirty="0"/>
              <a:t>Time log</a:t>
            </a:r>
          </a:p>
          <a:p>
            <a:pPr lvl="2">
              <a:lnSpc>
                <a:spcPct val="90000"/>
              </a:lnSpc>
            </a:pPr>
            <a:r>
              <a:rPr lang="en-US" sz="2100" dirty="0"/>
              <a:t>Journal</a:t>
            </a:r>
          </a:p>
          <a:p>
            <a:pPr lvl="2">
              <a:lnSpc>
                <a:spcPct val="90000"/>
              </a:lnSpc>
            </a:pPr>
            <a:r>
              <a:rPr lang="en-US" sz="2100" dirty="0"/>
              <a:t>Essay</a:t>
            </a:r>
          </a:p>
          <a:p>
            <a:pPr lvl="2">
              <a:lnSpc>
                <a:spcPct val="90000"/>
              </a:lnSpc>
            </a:pPr>
            <a:r>
              <a:rPr lang="en-US" sz="2100" dirty="0"/>
              <a:t>Supervisor’s evaluation.</a:t>
            </a:r>
          </a:p>
          <a:p>
            <a:pPr lvl="1">
              <a:lnSpc>
                <a:spcPct val="90000"/>
              </a:lnSpc>
            </a:pPr>
            <a:endParaRPr lang="en-US" sz="3200" b="1" u="sng" dirty="0"/>
          </a:p>
          <a:p>
            <a:pPr marL="0" indent="0">
              <a:lnSpc>
                <a:spcPct val="90000"/>
              </a:lnSpc>
              <a:buNone/>
            </a:pPr>
            <a:endParaRPr lang="en-US" sz="3600" b="1" dirty="0"/>
          </a:p>
          <a:p>
            <a:pPr lvl="1">
              <a:lnSpc>
                <a:spcPct val="90000"/>
              </a:lnSpc>
            </a:pPr>
            <a:endParaRPr lang="en-US" sz="2000" b="1" u="sng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3FB880-98B7-4AB9-9D2E-88C7D60C5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601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37F3DB5-14F2-4596-A3D6-5DC2BBD16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00" y="0"/>
            <a:ext cx="763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79C192-E38C-4DB8-A8C0-D54600B59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90393"/>
      </p:ext>
    </p:extLst>
  </p:cSld>
  <p:clrMapOvr>
    <a:masterClrMapping/>
  </p:clrMapOvr>
  <p:transition spd="med" advTm="11135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239000" cy="685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FAQ’s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7239000" cy="5693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b="1" dirty="0"/>
              <a:t>How will students earn college credits and where will college classes be located?  </a:t>
            </a:r>
          </a:p>
          <a:p>
            <a:pPr lvl="1"/>
            <a:r>
              <a:rPr lang="en-US" dirty="0"/>
              <a:t>dual enrollment</a:t>
            </a:r>
          </a:p>
          <a:p>
            <a:pPr lvl="1"/>
            <a:r>
              <a:rPr lang="en-US" dirty="0"/>
              <a:t>AP testing</a:t>
            </a:r>
          </a:p>
          <a:p>
            <a:pPr lvl="1"/>
            <a:r>
              <a:rPr lang="en-US" dirty="0"/>
              <a:t>Classes taken on a college campus</a:t>
            </a:r>
          </a:p>
          <a:p>
            <a:pPr marL="292608" lvl="1" indent="0">
              <a:buNone/>
            </a:pPr>
            <a:endParaRPr lang="en-US" dirty="0"/>
          </a:p>
          <a:p>
            <a:r>
              <a:rPr lang="en-US" b="1" dirty="0"/>
              <a:t>Who pays for college credits? </a:t>
            </a:r>
          </a:p>
          <a:p>
            <a:pPr lvl="1"/>
            <a:r>
              <a:rPr lang="en-US" dirty="0"/>
              <a:t>GCC Dual enrollment &amp; AP Testing – Student pays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08A962-673B-4DD9-89DB-98C41343F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44704"/>
      </p:ext>
    </p:extLst>
  </p:cSld>
  <p:clrMapOvr>
    <a:masterClrMapping/>
  </p:clrMapOvr>
  <p:transition spd="med" advTm="10494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3D5B4-3F54-4B0B-9FFA-AC68EF87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0040"/>
            <a:ext cx="7086600" cy="518160"/>
          </a:xfrm>
        </p:spPr>
        <p:txBody>
          <a:bodyPr>
            <a:normAutofit fontScale="90000"/>
          </a:bodyPr>
          <a:lstStyle/>
          <a:p>
            <a:r>
              <a:rPr lang="en-US" dirty="0"/>
              <a:t>UH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1590-4C6D-4A62-AD13-5376377E4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7239000" cy="546513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College credits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Class rank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Rigorous college preparatory curriculum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Better prepared for college</a:t>
            </a:r>
          </a:p>
          <a:p>
            <a:pPr marL="292608" lvl="1" indent="0">
              <a:buNone/>
            </a:pPr>
            <a:endParaRPr lang="en-US" dirty="0"/>
          </a:p>
          <a:p>
            <a:pPr lvl="1"/>
            <a:r>
              <a:rPr lang="en-US" dirty="0"/>
              <a:t>Competitive colleges expect students to take most rigorous courses offered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Challenging course of study in comparison to other students</a:t>
            </a:r>
          </a:p>
          <a:p>
            <a:pPr marL="292608" lvl="1" indent="0">
              <a:buNone/>
            </a:pPr>
            <a:endParaRPr lang="en-US" dirty="0"/>
          </a:p>
          <a:p>
            <a:r>
              <a:rPr lang="en-US" dirty="0"/>
              <a:t>Endorsement on diploma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Recognition at graduation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5086D0-5A6F-4B40-AF0E-507A6C4D2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19235"/>
      </p:ext>
    </p:extLst>
  </p:cSld>
  <p:clrMapOvr>
    <a:masterClrMapping/>
  </p:clrMapOvr>
  <p:transition spd="med" advTm="22197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16A51-1D2D-4C00-9934-A1A95DCA1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4B9F2-DA2E-469C-9BD8-EC708367F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9416"/>
            <a:ext cx="7848600" cy="4846320"/>
          </a:xfrm>
        </p:spPr>
        <p:txBody>
          <a:bodyPr>
            <a:normAutofit/>
          </a:bodyPr>
          <a:lstStyle/>
          <a:p>
            <a:r>
              <a:rPr lang="en-US" dirty="0"/>
              <a:t>What is University High? – an optional program for honors/AP students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Admission criteria &amp; deadline (2</a:t>
            </a:r>
            <a:r>
              <a:rPr lang="en-US" baseline="30000" dirty="0"/>
              <a:t>nd</a:t>
            </a:r>
            <a:r>
              <a:rPr lang="en-US" dirty="0"/>
              <a:t> semester)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Requirements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Benefits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10B617-194A-49CB-B4FD-416F9497E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9927"/>
      </p:ext>
    </p:extLst>
  </p:cSld>
  <p:clrMapOvr>
    <a:masterClrMapping/>
  </p:clrMapOvr>
  <p:transition spd="med" advTm="2169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to get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Parent meeting –</a:t>
            </a:r>
          </a:p>
          <a:p>
            <a:pPr lvl="1"/>
            <a:r>
              <a:rPr lang="en-US" dirty="0"/>
              <a:t>Meet the Teacher</a:t>
            </a:r>
          </a:p>
          <a:p>
            <a:pPr marL="292608" lvl="1" indent="0">
              <a:buNone/>
            </a:pPr>
            <a:endParaRPr lang="en-US" dirty="0"/>
          </a:p>
          <a:p>
            <a:r>
              <a:rPr lang="en-US" dirty="0"/>
              <a:t>SMHS Website</a:t>
            </a:r>
          </a:p>
          <a:p>
            <a:pPr lvl="1"/>
            <a:r>
              <a:rPr lang="en-US" dirty="0"/>
              <a:t>Go to Academics</a:t>
            </a:r>
          </a:p>
          <a:p>
            <a:pPr marL="292608" lvl="1" indent="0">
              <a:buNone/>
            </a:pPr>
            <a:r>
              <a:rPr lang="en-US" dirty="0"/>
              <a:t>   University High at Sunrise Mountain</a:t>
            </a:r>
          </a:p>
          <a:p>
            <a:pPr marL="292608" lvl="1" indent="0">
              <a:buNone/>
            </a:pPr>
            <a:endParaRPr lang="en-US" dirty="0"/>
          </a:p>
          <a:p>
            <a:r>
              <a:rPr lang="en-US" dirty="0"/>
              <a:t>Classroom presentations</a:t>
            </a:r>
          </a:p>
          <a:p>
            <a:pPr lvl="1"/>
            <a:r>
              <a:rPr lang="en-US" dirty="0"/>
              <a:t>Mustang Day</a:t>
            </a:r>
          </a:p>
          <a:p>
            <a:pPr lvl="1"/>
            <a:endParaRPr lang="en-US" dirty="0"/>
          </a:p>
          <a:p>
            <a:r>
              <a:rPr lang="en-US" dirty="0"/>
              <a:t>jselbach@pusd11</a:t>
            </a:r>
            <a:r>
              <a:rPr lang="en-US"/>
              <a:t>.net 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BE56D4-63A0-4A21-AE05-C3F165452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3508"/>
      </p:ext>
    </p:extLst>
  </p:cSld>
  <p:clrMapOvr>
    <a:masterClrMapping/>
  </p:clrMapOvr>
  <p:transition spd="med" advTm="6044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00400" y="533400"/>
            <a:ext cx="5791200" cy="472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Questions?</a:t>
            </a:r>
            <a:br>
              <a:rPr lang="en-US" sz="4000" dirty="0"/>
            </a:br>
            <a:br>
              <a:rPr lang="en-US" sz="4000" dirty="0"/>
            </a:br>
            <a:r>
              <a:rPr lang="en-US" sz="3100" dirty="0"/>
              <a:t>Please contact your counselor</a:t>
            </a:r>
            <a:br>
              <a:rPr lang="en-US" dirty="0"/>
            </a:b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7FC101-5329-44A5-BE74-C6A7F1FB7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41898"/>
      </p:ext>
    </p:extLst>
  </p:cSld>
  <p:clrMapOvr>
    <a:masterClrMapping/>
  </p:clrMapOvr>
  <p:transition spd="med" advTm="1769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46760"/>
          </a:xfrm>
        </p:spPr>
        <p:txBody>
          <a:bodyPr/>
          <a:lstStyle/>
          <a:p>
            <a:r>
              <a:rPr lang="en-US" dirty="0"/>
              <a:t>What is University High?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95400"/>
            <a:ext cx="7239000" cy="5160336"/>
          </a:xfrm>
        </p:spPr>
        <p:txBody>
          <a:bodyPr>
            <a:normAutofit/>
          </a:bodyPr>
          <a:lstStyle/>
          <a:p>
            <a:r>
              <a:rPr lang="en-US" dirty="0"/>
              <a:t>AIM/Honors/AP classes, accelerated program – most rigorous courses Sunrise offers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Endorsement areas in  English/History or Math/Science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High school and college/university credit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Community Service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0A3FBE-5BF4-4CC1-AE6A-F630918BF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84763"/>
      </p:ext>
    </p:extLst>
  </p:cSld>
  <p:clrMapOvr>
    <a:masterClrMapping/>
  </p:clrMapOvr>
  <p:transition spd="med" advTm="3258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A4A30-9090-4E4E-860F-7B0D52C29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1800" y="1676400"/>
            <a:ext cx="5867400" cy="2868168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Applications will be accepted –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starting 2</a:t>
            </a:r>
            <a:r>
              <a:rPr lang="en-US" baseline="30000" dirty="0"/>
              <a:t>nd</a:t>
            </a:r>
            <a:r>
              <a:rPr lang="en-US" dirty="0"/>
              <a:t> semester, 9</a:t>
            </a:r>
            <a:r>
              <a:rPr lang="en-US" baseline="30000" dirty="0"/>
              <a:t>th</a:t>
            </a:r>
            <a:r>
              <a:rPr lang="en-US" dirty="0"/>
              <a:t> grade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F0DD9A-BBD3-4827-8EB6-F3BB5ABA9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62386"/>
      </p:ext>
    </p:extLst>
  </p:cSld>
  <p:clrMapOvr>
    <a:masterClrMapping/>
  </p:clrMapOvr>
  <p:transition spd="med" advTm="2612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Admission Criteria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300" dirty="0"/>
              <a:t>Complete data sheet &amp; turn in to guidance starting 2</a:t>
            </a:r>
            <a:r>
              <a:rPr lang="en-US" sz="3300" baseline="30000" dirty="0"/>
              <a:t>nd</a:t>
            </a:r>
            <a:r>
              <a:rPr lang="en-US" sz="3300" dirty="0"/>
              <a:t> semester 9</a:t>
            </a:r>
            <a:r>
              <a:rPr lang="en-US" sz="3300" baseline="30000" dirty="0"/>
              <a:t>th</a:t>
            </a:r>
            <a:r>
              <a:rPr lang="en-US" sz="3300" dirty="0"/>
              <a:t> grade year –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Successful completion of English I H or AIM English I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Successful completion of Pre-AP Biology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Grades: 3.25 or better, C’s or better</a:t>
            </a:r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AFAA35-6FD9-4654-803A-5161C3F2E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52927"/>
      </p:ext>
    </p:extLst>
  </p:cSld>
  <p:clrMapOvr>
    <a:masterClrMapping/>
  </p:clrMapOvr>
  <p:transition spd="med" advTm="4015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09755-97E8-48BB-95FC-44A6D43FD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066800"/>
            <a:ext cx="6888347" cy="4114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2B201E-8720-4A0D-B050-602C481F2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45589"/>
      </p:ext>
    </p:extLst>
  </p:cSld>
  <p:clrMapOvr>
    <a:masterClrMapping/>
  </p:clrMapOvr>
  <p:transition spd="med" advTm="694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2E1CF-1872-4EAD-90A6-A4A80F19E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57" y="718759"/>
            <a:ext cx="7954485" cy="542048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883917-FB19-483C-9407-36A39C820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08"/>
      </p:ext>
    </p:extLst>
  </p:cSld>
  <p:clrMapOvr>
    <a:masterClrMapping/>
  </p:clrMapOvr>
  <p:transition spd="med" advTm="2222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040797-B351-4F24-85B6-0898346D1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573040"/>
            <a:ext cx="5972540" cy="571192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8CAC03-E440-4916-BD6F-BB1CA39EA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56374"/>
      </p:ext>
    </p:extLst>
  </p:cSld>
  <p:clrMapOvr>
    <a:masterClrMapping/>
  </p:clrMapOvr>
  <p:transition spd="med" advTm="3323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5D8D-AE4C-4DD3-9C3B-51DB7D5BD1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1066801"/>
            <a:ext cx="6781800" cy="1981200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tx1"/>
                </a:solidFill>
                <a:highlight>
                  <a:srgbClr val="FFFF00"/>
                </a:highlight>
              </a:rPr>
              <a:t>deadline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–  May 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C20012-0925-46A7-9646-FBF04AC03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4337"/>
      </p:ext>
    </p:extLst>
  </p:cSld>
  <p:clrMapOvr>
    <a:masterClrMapping/>
  </p:clrMapOvr>
  <p:transition spd="med" advTm="2331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2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17988</TotalTime>
  <Words>818</Words>
  <Application>Microsoft Office PowerPoint</Application>
  <PresentationFormat>On-screen Show (4:3)</PresentationFormat>
  <Paragraphs>187</Paragraphs>
  <Slides>21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Rockwell</vt:lpstr>
      <vt:lpstr>Times New Roman</vt:lpstr>
      <vt:lpstr>Wingdings</vt:lpstr>
      <vt:lpstr>Wingdings 2</vt:lpstr>
      <vt:lpstr>Opulent</vt:lpstr>
      <vt:lpstr>UNIVERSITY HIGH  AT SUNRISE MOUNTAIN </vt:lpstr>
      <vt:lpstr>Agenda</vt:lpstr>
      <vt:lpstr>What is University High?</vt:lpstr>
      <vt:lpstr>Applications will be accepted –  starting 2nd semester, 9th grade </vt:lpstr>
      <vt:lpstr>Admission Criteria </vt:lpstr>
      <vt:lpstr>PowerPoint Presentation</vt:lpstr>
      <vt:lpstr>PowerPoint Presentation</vt:lpstr>
      <vt:lpstr>PowerPoint Presentation</vt:lpstr>
      <vt:lpstr>deadline –  May 1</vt:lpstr>
      <vt:lpstr>                     University High Endorsement Requirements </vt:lpstr>
      <vt:lpstr>          Liberal Arts Endorsement </vt:lpstr>
      <vt:lpstr>                      Math/Science Endorsement</vt:lpstr>
      <vt:lpstr>Grade Point Average</vt:lpstr>
      <vt:lpstr>                       College Credit Options </vt:lpstr>
      <vt:lpstr>AP Testing</vt:lpstr>
      <vt:lpstr>Community Service</vt:lpstr>
      <vt:lpstr>PowerPoint Presentation</vt:lpstr>
      <vt:lpstr>FAQ’s</vt:lpstr>
      <vt:lpstr>UH Benefits</vt:lpstr>
      <vt:lpstr>Where to get information</vt:lpstr>
      <vt:lpstr>Questions?  Please contact your counselor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</dc:title>
  <dc:creator>Info Management &amp; Technology</dc:creator>
  <cp:lastModifiedBy>Jennifer Alvarez</cp:lastModifiedBy>
  <cp:revision>467</cp:revision>
  <cp:lastPrinted>2015-04-21T15:20:51Z</cp:lastPrinted>
  <dcterms:created xsi:type="dcterms:W3CDTF">1995-06-02T22:16:36Z</dcterms:created>
  <dcterms:modified xsi:type="dcterms:W3CDTF">2021-08-16T15:48:22Z</dcterms:modified>
</cp:coreProperties>
</file>